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embeddedFontLst>
    <p:embeddedFont>
      <p:font typeface="Avenir Next" panose="020B0503020202020204" pitchFamily="34" charset="0"/>
      <p:regular r:id="rId14"/>
      <p:bold r:id="rId15"/>
      <p:italic r:id="rId16"/>
      <p:boldItalic r:id="rId17"/>
    </p:embeddedFont>
    <p:embeddedFont>
      <p:font typeface="Montserrat Bold" pitchFamily="2" charset="77"/>
      <p:bold r:id="rId18"/>
      <p:italic r:id="rId19"/>
      <p:boldItalic r:id="rId20"/>
    </p:embeddedFont>
    <p:embeddedFont>
      <p:font typeface="Montserrat Medium" pitchFamily="2" charset="77"/>
      <p:regular r:id="rId21"/>
      <p:italic r:id="rId22"/>
    </p:embeddedFont>
    <p:embeddedFont>
      <p:font typeface="Montserrat-BoldItalic" pitchFamily="2" charset="77"/>
      <p:bold r:id="rId23"/>
      <p:italic r:id="rId24"/>
      <p:boldItalic r:id="rId25"/>
    </p:embeddedFont>
    <p:embeddedFont>
      <p:font typeface="Montserrat-Italic" pitchFamily="2" charset="77"/>
      <p:italic r:id="rId26"/>
    </p:embeddedFont>
    <p:embeddedFont>
      <p:font typeface="Tw Cen MT" panose="020B0602020104020603" pitchFamily="34" charset="77"/>
      <p:regular r:id="rId27"/>
      <p:bold r:id="rId28"/>
      <p:italic r:id="rId29"/>
      <p:boldItalic r:id="rId30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3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15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7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1941647-D365-5E40-BDEF-EBAA2BBB6CFB}"/>
              </a:ext>
            </a:extLst>
          </p:cNvPr>
          <p:cNvGrpSpPr/>
          <p:nvPr/>
        </p:nvGrpSpPr>
        <p:grpSpPr>
          <a:xfrm>
            <a:off x="-19199" y="4166"/>
            <a:ext cx="24438649" cy="13257087"/>
            <a:chOff x="-19199" y="4166"/>
            <a:chExt cx="24438649" cy="13257087"/>
          </a:xfrm>
        </p:grpSpPr>
        <p:pic>
          <p:nvPicPr>
            <p:cNvPr id="119" name="ABTesting.jpg"/>
            <p:cNvPicPr>
              <a:picLocks noChangeAspect="1"/>
            </p:cNvPicPr>
            <p:nvPr/>
          </p:nvPicPr>
          <p:blipFill>
            <a:blip r:embed="rId2"/>
            <a:srcRect t="16839" b="16839"/>
            <a:stretch>
              <a:fillRect/>
            </a:stretch>
          </p:blipFill>
          <p:spPr>
            <a:xfrm>
              <a:off x="13096" y="4166"/>
              <a:ext cx="24384192" cy="1132033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20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29525"/>
              <a:ext cx="24406392" cy="11221231"/>
            </a:xfrm>
            <a:prstGeom prst="rect">
              <a:avLst/>
            </a:prstGeom>
            <a:solidFill>
              <a:srgbClr val="000000">
                <a:alpha val="30000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176739" y="5636739"/>
              <a:ext cx="11629762" cy="1108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rPr dirty="0"/>
                <a:t>A is better than B … or is it?</a:t>
              </a:r>
            </a:p>
          </p:txBody>
        </p:sp>
        <p:sp>
          <p:nvSpPr>
            <p:cNvPr id="123" name="Shape 123"/>
            <p:cNvSpPr/>
            <p:nvPr/>
          </p:nvSpPr>
          <p:spPr>
            <a:xfrm>
              <a:off x="-19199" y="2753564"/>
              <a:ext cx="1711586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5400000">
              <a:off x="16570969" y="3278725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476347" y="1838286"/>
              <a:ext cx="1537111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A/B Testing</a:t>
              </a:r>
            </a:p>
          </p:txBody>
        </p:sp>
        <p:sp>
          <p:nvSpPr>
            <p:cNvPr id="126" name="Shape 126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15160180" y="12508777"/>
              <a:ext cx="870445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Robert Couse-Baker,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CC BY 2.0, www.flickr.com/ photos/29233640@N07/12596035923/ 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66769FF-C600-D047-933B-7D1ACC19FB98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45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46" name="Shape 346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47" name="Shape 347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49" name="Shape 349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50" name="Shape 350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F625F49-35D4-CA4B-BF0C-9A9FEFB3F030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52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53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54" name="Shape 354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56" name="Shape 356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57" name="Shape 357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58" name="Shape 358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688027" y="4106807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76C838A-F31E-6143-8F9E-15D8B34A04AF}"/>
              </a:ext>
            </a:extLst>
          </p:cNvPr>
          <p:cNvGrpSpPr/>
          <p:nvPr/>
        </p:nvGrpSpPr>
        <p:grpSpPr>
          <a:xfrm>
            <a:off x="-35678" y="-531137"/>
            <a:ext cx="23900312" cy="13639990"/>
            <a:chOff x="-35678" y="-531137"/>
            <a:chExt cx="23900312" cy="13639990"/>
          </a:xfrm>
        </p:grpSpPr>
        <p:sp>
          <p:nvSpPr>
            <p:cNvPr id="129" name="Shape 129"/>
            <p:cNvSpPr/>
            <p:nvPr/>
          </p:nvSpPr>
          <p:spPr>
            <a:xfrm>
              <a:off x="-35678" y="-1565"/>
              <a:ext cx="17058978" cy="3315436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5400000">
              <a:off x="16261354" y="741540"/>
              <a:ext cx="3340385" cy="1829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191947" y="-531137"/>
              <a:ext cx="13486209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EE515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A/B Testing</a:t>
              </a:r>
            </a:p>
          </p:txBody>
        </p:sp>
        <p:sp>
          <p:nvSpPr>
            <p:cNvPr id="133" name="Shape 133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6" name="Shape 156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57" name="Shape 157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8" name="Shape 158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9" name="Shape 159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60" name="Shape 160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61" name="Shape 161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62" name="Shape 162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 err="1"/>
              <a:t>Lorum</a:t>
            </a:r>
            <a:r>
              <a:rPr dirty="0"/>
              <a:t> ipsum dolor sit </a:t>
            </a:r>
            <a:r>
              <a:rPr dirty="0" err="1"/>
              <a:t>amet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ED29D89-E59A-FC4D-94ED-0D2CA10FE376}"/>
              </a:ext>
            </a:extLst>
          </p:cNvPr>
          <p:cNvGrpSpPr/>
          <p:nvPr/>
        </p:nvGrpSpPr>
        <p:grpSpPr>
          <a:xfrm>
            <a:off x="-23403" y="-75167"/>
            <a:ext cx="24486362" cy="13336420"/>
            <a:chOff x="-23403" y="-75167"/>
            <a:chExt cx="24486362" cy="13336420"/>
          </a:xfrm>
        </p:grpSpPr>
        <p:pic>
          <p:nvPicPr>
            <p:cNvPr id="135" name="ABTesting.jpg"/>
            <p:cNvPicPr>
              <a:picLocks noChangeAspect="1"/>
            </p:cNvPicPr>
            <p:nvPr/>
          </p:nvPicPr>
          <p:blipFill>
            <a:blip r:embed="rId2"/>
            <a:srcRect t="28323" b="2832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6" name="Shape 13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9212262" y="1804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20</a:t>
              </a:r>
            </a:p>
          </p:txBody>
        </p:sp>
        <p:sp>
          <p:nvSpPr>
            <p:cNvPr id="140" name="Shape 140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385152" y="761317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A/B Testing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A/B testing using a pair of low-fidelity prototypes. The prototypes should only differ by a single variable, such as the size or location of a button. Focus on your own concepts, or use the resources on the companion website.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98449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9782342" y="3535408"/>
              <a:ext cx="443954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2+ people, stopwatch,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148" name="Shape 14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2" name="Shape 152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5160180" y="12508777"/>
              <a:ext cx="870445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Robert Couse-Baker,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CC BY 2.0, www.flickr.com/ photos/29233640@N07/12596035923/ 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86" name="Shape 186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87" name="Shape 187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88" name="Shape 188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89" name="Shape 189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90" name="Shape 190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91" name="Shape 191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92" name="Shape 192"/>
          <p:cNvSpPr/>
          <p:nvPr/>
        </p:nvSpPr>
        <p:spPr>
          <a:xfrm>
            <a:off x="3516736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A922AA-13DD-3145-8873-D2582E211364}"/>
              </a:ext>
            </a:extLst>
          </p:cNvPr>
          <p:cNvGrpSpPr/>
          <p:nvPr/>
        </p:nvGrpSpPr>
        <p:grpSpPr>
          <a:xfrm>
            <a:off x="-23403" y="-75167"/>
            <a:ext cx="24486362" cy="13336420"/>
            <a:chOff x="-23403" y="-75167"/>
            <a:chExt cx="24486362" cy="13336420"/>
          </a:xfrm>
        </p:grpSpPr>
        <p:pic>
          <p:nvPicPr>
            <p:cNvPr id="165" name="ABTesting.jpg"/>
            <p:cNvPicPr>
              <a:picLocks noChangeAspect="1"/>
            </p:cNvPicPr>
            <p:nvPr/>
          </p:nvPicPr>
          <p:blipFill>
            <a:blip r:embed="rId2"/>
            <a:srcRect t="28323" b="2832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6" name="Shape 16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19212262" y="1800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20</a:t>
              </a:r>
            </a:p>
          </p:txBody>
        </p:sp>
        <p:sp>
          <p:nvSpPr>
            <p:cNvPr id="170" name="Shape 170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385152" y="759600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A/B Testing</a:t>
              </a:r>
            </a:p>
          </p:txBody>
        </p:sp>
        <p:sp>
          <p:nvSpPr>
            <p:cNvPr id="173" name="Shape 173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A/B testing using a pair of low-fidelity prototypes. The prototypes should only differ by a single variable, such as the size or location of a button. Focus on your own concepts, or use the resources on the companion website. </a:t>
              </a:r>
            </a:p>
          </p:txBody>
        </p:sp>
        <p:sp>
          <p:nvSpPr>
            <p:cNvPr id="174" name="Shape 174"/>
            <p:cNvSpPr/>
            <p:nvPr/>
          </p:nvSpPr>
          <p:spPr>
            <a:xfrm rot="16200000">
              <a:off x="16498449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9782342" y="3535408"/>
              <a:ext cx="443954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2+ people, stopwatch,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93" name="Shape 193"/>
            <p:cNvSpPr/>
            <p:nvPr/>
          </p:nvSpPr>
          <p:spPr>
            <a:xfrm>
              <a:off x="15160180" y="12508777"/>
              <a:ext cx="870445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Robert Couse-Baker,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CC BY 2.0, www.flickr.com/ photos/29233640@N07/12596035923/ 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6" name="Shape 216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17" name="Shape 217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8" name="Shape 218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9" name="Shape 219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20" name="Shape 220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21" name="Shape 221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22" name="Shape 222"/>
          <p:cNvSpPr/>
          <p:nvPr/>
        </p:nvSpPr>
        <p:spPr>
          <a:xfrm>
            <a:off x="6842471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7B171F5-26D2-4B47-AAC0-1713E2CF3B7F}"/>
              </a:ext>
            </a:extLst>
          </p:cNvPr>
          <p:cNvGrpSpPr/>
          <p:nvPr/>
        </p:nvGrpSpPr>
        <p:grpSpPr>
          <a:xfrm>
            <a:off x="-23403" y="-75167"/>
            <a:ext cx="24486362" cy="13336420"/>
            <a:chOff x="-23403" y="-75167"/>
            <a:chExt cx="24486362" cy="13336420"/>
          </a:xfrm>
        </p:grpSpPr>
        <p:pic>
          <p:nvPicPr>
            <p:cNvPr id="195" name="ABTesting.jpg"/>
            <p:cNvPicPr>
              <a:picLocks noChangeAspect="1"/>
            </p:cNvPicPr>
            <p:nvPr/>
          </p:nvPicPr>
          <p:blipFill>
            <a:blip r:embed="rId2"/>
            <a:srcRect t="28323" b="2832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6" name="Shape 19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9212262" y="1800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20</a:t>
              </a:r>
            </a:p>
          </p:txBody>
        </p:sp>
        <p:sp>
          <p:nvSpPr>
            <p:cNvPr id="200" name="Shape 200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385152" y="759600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A/B Testing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A/B testing using a pair of low-fidelity prototypes. The prototypes should only differ by a single variable, such as the size or location of a button. Focus on your own concepts, or use the resources on the companion website. </a:t>
              </a:r>
            </a:p>
          </p:txBody>
        </p:sp>
        <p:sp>
          <p:nvSpPr>
            <p:cNvPr id="204" name="Shape 204"/>
            <p:cNvSpPr/>
            <p:nvPr/>
          </p:nvSpPr>
          <p:spPr>
            <a:xfrm rot="16200000">
              <a:off x="16498449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19782342" y="3535408"/>
              <a:ext cx="443954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2+ people, stopwatch,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0" name="Shape 21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15160180" y="12508777"/>
              <a:ext cx="870445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Image Attribution: Robert Couse-Baker,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 CC BY 2.0, </a:t>
              </a:r>
              <a:r>
                <a:rPr dirty="0" err="1"/>
                <a:t>www.flickr.com</a:t>
              </a:r>
              <a:r>
                <a:rPr dirty="0"/>
                <a:t>/ photos/29233640@N07/12596035923/ 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6" name="Shape 246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47" name="Shape 247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8" name="Shape 248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9" name="Shape 249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50" name="Shape 250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51" name="Shape 251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52" name="Shape 252"/>
          <p:cNvSpPr/>
          <p:nvPr/>
        </p:nvSpPr>
        <p:spPr>
          <a:xfrm>
            <a:off x="10168207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925CF39-56B1-C14F-AEA9-3BBC50412A63}"/>
              </a:ext>
            </a:extLst>
          </p:cNvPr>
          <p:cNvGrpSpPr/>
          <p:nvPr/>
        </p:nvGrpSpPr>
        <p:grpSpPr>
          <a:xfrm>
            <a:off x="-23403" y="-75167"/>
            <a:ext cx="24486362" cy="13336420"/>
            <a:chOff x="-23403" y="-75167"/>
            <a:chExt cx="24486362" cy="13336420"/>
          </a:xfrm>
        </p:grpSpPr>
        <p:pic>
          <p:nvPicPr>
            <p:cNvPr id="225" name="ABTesting.jpg"/>
            <p:cNvPicPr>
              <a:picLocks noChangeAspect="1"/>
            </p:cNvPicPr>
            <p:nvPr/>
          </p:nvPicPr>
          <p:blipFill>
            <a:blip r:embed="rId2"/>
            <a:srcRect t="28323" b="2832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6" name="Shape 22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9212262" y="1800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20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385152" y="759600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A/B Testing</a:t>
              </a:r>
            </a:p>
          </p:txBody>
        </p:sp>
        <p:sp>
          <p:nvSpPr>
            <p:cNvPr id="233" name="Shape 233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A/B testing using a pair of low-fidelity prototypes. The prototypes should only differ by a single variable, such as the size or location of a button. Focus on your own concepts, or use the resources on the companion website. </a:t>
              </a:r>
            </a:p>
          </p:txBody>
        </p:sp>
        <p:sp>
          <p:nvSpPr>
            <p:cNvPr id="234" name="Shape 234"/>
            <p:cNvSpPr/>
            <p:nvPr/>
          </p:nvSpPr>
          <p:spPr>
            <a:xfrm rot="16200000">
              <a:off x="16498449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9782342" y="3535408"/>
              <a:ext cx="443954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2+ people, stopwatch,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0" name="Shape 24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41" name="Shape 241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53" name="Shape 253"/>
            <p:cNvSpPr/>
            <p:nvPr/>
          </p:nvSpPr>
          <p:spPr>
            <a:xfrm>
              <a:off x="15160180" y="12508777"/>
              <a:ext cx="870445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Robert Couse-Baker,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CC BY 2.0, www.flickr.com/ photos/29233640@N07/12596035923/ 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4E96082-C423-5546-88CF-E5031C4B3A81}"/>
              </a:ext>
            </a:extLst>
          </p:cNvPr>
          <p:cNvGrpSpPr/>
          <p:nvPr/>
        </p:nvGrpSpPr>
        <p:grpSpPr>
          <a:xfrm>
            <a:off x="-23403" y="-75167"/>
            <a:ext cx="24486362" cy="13336420"/>
            <a:chOff x="-23403" y="-75167"/>
            <a:chExt cx="24486362" cy="13336420"/>
          </a:xfrm>
        </p:grpSpPr>
        <p:sp>
          <p:nvSpPr>
            <p:cNvPr id="255" name="Shape 255"/>
            <p:cNvSpPr/>
            <p:nvPr/>
          </p:nvSpPr>
          <p:spPr>
            <a:xfrm>
              <a:off x="15160180" y="12508777"/>
              <a:ext cx="870445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Robert Couse-Baker,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CC BY 2.0, www.flickr.com/ photos/29233640@N07/12596035923/ </a:t>
              </a:r>
            </a:p>
          </p:txBody>
        </p:sp>
        <p:pic>
          <p:nvPicPr>
            <p:cNvPr id="256" name="ABTesting.jpg"/>
            <p:cNvPicPr>
              <a:picLocks noChangeAspect="1"/>
            </p:cNvPicPr>
            <p:nvPr/>
          </p:nvPicPr>
          <p:blipFill>
            <a:blip r:embed="rId2"/>
            <a:srcRect t="28323" b="2832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57" name="Shape 25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19212262" y="1800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20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385152" y="759600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A/B Testing</a:t>
              </a:r>
            </a:p>
          </p:txBody>
        </p:sp>
        <p:sp>
          <p:nvSpPr>
            <p:cNvPr id="264" name="Shape 264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A/B testing using a pair of low-fidelity prototypes. The prototypes should only differ by a single variable, such as the size or location of a button. Focus on your own concepts, or use the resources on the companion website. </a:t>
              </a:r>
            </a:p>
          </p:txBody>
        </p:sp>
        <p:sp>
          <p:nvSpPr>
            <p:cNvPr id="265" name="Shape 265"/>
            <p:cNvSpPr/>
            <p:nvPr/>
          </p:nvSpPr>
          <p:spPr>
            <a:xfrm rot="16200000">
              <a:off x="16498449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19782342" y="3535408"/>
              <a:ext cx="443954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2+ people, stopwatch,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1" name="Shape 27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72" name="Shape 272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</p:grpSp>
      <p:sp>
        <p:nvSpPr>
          <p:cNvPr id="277" name="Shape 277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78" name="Shape 278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79" name="Shape 279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80" name="Shape 280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81" name="Shape 281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82" name="Shape 282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83" name="Shape 283"/>
          <p:cNvSpPr/>
          <p:nvPr/>
        </p:nvSpPr>
        <p:spPr>
          <a:xfrm>
            <a:off x="13523923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D37623-C11C-3A4D-ADB2-C490FAB86343}"/>
              </a:ext>
            </a:extLst>
          </p:cNvPr>
          <p:cNvGrpSpPr/>
          <p:nvPr/>
        </p:nvGrpSpPr>
        <p:grpSpPr>
          <a:xfrm>
            <a:off x="-23403" y="-75167"/>
            <a:ext cx="24486362" cy="13336420"/>
            <a:chOff x="-23403" y="-75167"/>
            <a:chExt cx="24486362" cy="13336420"/>
          </a:xfrm>
        </p:grpSpPr>
        <p:sp>
          <p:nvSpPr>
            <p:cNvPr id="285" name="Shape 285"/>
            <p:cNvSpPr/>
            <p:nvPr/>
          </p:nvSpPr>
          <p:spPr>
            <a:xfrm>
              <a:off x="15160180" y="12508777"/>
              <a:ext cx="870445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Robert Couse-Baker,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CC BY 2.0, www.flickr.com/ photos/29233640@N07/12596035923/ </a:t>
              </a:r>
            </a:p>
          </p:txBody>
        </p:sp>
        <p:pic>
          <p:nvPicPr>
            <p:cNvPr id="286" name="ABTesting.jpg"/>
            <p:cNvPicPr>
              <a:picLocks noChangeAspect="1"/>
            </p:cNvPicPr>
            <p:nvPr/>
          </p:nvPicPr>
          <p:blipFill>
            <a:blip r:embed="rId2"/>
            <a:srcRect t="28323" b="2832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87" name="Shape 28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9212262" y="1800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20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385152" y="759600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A/B Testing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A/B testing using a pair of low-fidelity prototypes. The prototypes should only differ by a single variable, such as the size or location of a button. Focus on your own concepts, or use the resources on the companion website. </a:t>
              </a:r>
            </a:p>
          </p:txBody>
        </p:sp>
        <p:sp>
          <p:nvSpPr>
            <p:cNvPr id="295" name="Shape 295"/>
            <p:cNvSpPr/>
            <p:nvPr/>
          </p:nvSpPr>
          <p:spPr>
            <a:xfrm rot="16200000">
              <a:off x="16498449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19782342" y="3535408"/>
              <a:ext cx="443954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2+ people, stopwatch,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299" name="Shape 29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1" name="Shape 30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03" name="Shape 303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</p:grpSp>
      <p:sp>
        <p:nvSpPr>
          <p:cNvPr id="307" name="Shape 307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308" name="Shape 308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09" name="Shape 309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10" name="Shape 310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311" name="Shape 311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12" name="Shape 312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313" name="Shape 313"/>
          <p:cNvSpPr/>
          <p:nvPr/>
        </p:nvSpPr>
        <p:spPr>
          <a:xfrm>
            <a:off x="16894475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569987-370A-A147-AA26-41B2E97428AC}"/>
              </a:ext>
            </a:extLst>
          </p:cNvPr>
          <p:cNvGrpSpPr/>
          <p:nvPr/>
        </p:nvGrpSpPr>
        <p:grpSpPr>
          <a:xfrm>
            <a:off x="-23403" y="-75167"/>
            <a:ext cx="24486362" cy="13336420"/>
            <a:chOff x="-23403" y="-75167"/>
            <a:chExt cx="24486362" cy="13336420"/>
          </a:xfrm>
        </p:grpSpPr>
        <p:sp>
          <p:nvSpPr>
            <p:cNvPr id="315" name="Shape 315"/>
            <p:cNvSpPr/>
            <p:nvPr/>
          </p:nvSpPr>
          <p:spPr>
            <a:xfrm>
              <a:off x="15160180" y="12508777"/>
              <a:ext cx="870445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Robert Couse-Baker,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CC BY 2.0, www.flickr.com/ photos/29233640@N07/12596035923/ </a:t>
              </a:r>
            </a:p>
          </p:txBody>
        </p:sp>
        <p:pic>
          <p:nvPicPr>
            <p:cNvPr id="316" name="ABTesting.jpg"/>
            <p:cNvPicPr>
              <a:picLocks noChangeAspect="1"/>
            </p:cNvPicPr>
            <p:nvPr/>
          </p:nvPicPr>
          <p:blipFill>
            <a:blip r:embed="rId2"/>
            <a:srcRect t="28323" b="2832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17" name="Shape 31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19212262" y="1800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20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385152" y="759600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A/B Testing</a:t>
              </a:r>
            </a:p>
          </p:txBody>
        </p:sp>
        <p:sp>
          <p:nvSpPr>
            <p:cNvPr id="324" name="Shape 324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A/B testing using a pair of low-fidelity prototypes. The prototypes should only differ by a single variable, such as the size or location of a button. Focus on your own concepts, or use the resources on the companion website. </a:t>
              </a:r>
            </a:p>
          </p:txBody>
        </p:sp>
        <p:sp>
          <p:nvSpPr>
            <p:cNvPr id="325" name="Shape 325"/>
            <p:cNvSpPr/>
            <p:nvPr/>
          </p:nvSpPr>
          <p:spPr>
            <a:xfrm rot="16200000">
              <a:off x="16498449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19782342" y="3535408"/>
              <a:ext cx="443954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2+ people, stopwatch,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31" name="Shape 33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32" name="Shape 332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33" name="Shape 333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34" name="Shape 334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</p:grpSp>
      <p:sp>
        <p:nvSpPr>
          <p:cNvPr id="337" name="Shape 337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338" name="Shape 338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39" name="Shape 339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40" name="Shape 340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341" name="Shape 341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42" name="Shape 342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343" name="Shape 343"/>
          <p:cNvSpPr/>
          <p:nvPr/>
        </p:nvSpPr>
        <p:spPr>
          <a:xfrm>
            <a:off x="1999372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1278</Words>
  <Application>Microsoft Macintosh PowerPoint</Application>
  <PresentationFormat>Custom</PresentationFormat>
  <Paragraphs>187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Avenir Next</vt:lpstr>
      <vt:lpstr>Montserrat Bold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26</cp:revision>
  <dcterms:modified xsi:type="dcterms:W3CDTF">2020-01-09T04:39:57Z</dcterms:modified>
</cp:coreProperties>
</file>